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sldIdLst>
    <p:sldId id="310" r:id="rId2"/>
    <p:sldId id="323" r:id="rId3"/>
    <p:sldId id="312" r:id="rId4"/>
    <p:sldId id="313" r:id="rId5"/>
    <p:sldId id="315" r:id="rId6"/>
    <p:sldId id="316" r:id="rId7"/>
    <p:sldId id="317" r:id="rId8"/>
    <p:sldId id="319" r:id="rId9"/>
    <p:sldId id="320" r:id="rId10"/>
    <p:sldId id="322" r:id="rId11"/>
    <p:sldId id="32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Pitch deck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37578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Pitch deck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11737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Pitch deck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393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Pitch deck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4231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Pitch deck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97318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Pitch deck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67296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Pitch deck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70558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Pitch deck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06906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Pitch deck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13775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Pitch deck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0518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Pitch deck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424887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Pitch deck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56671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Pitch deck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135548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Pitch deck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04264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Pitch deck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66690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Pitch deck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48599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2728A58-8DE2-4B1C-B6CA-F2AED56F45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2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D7CAC-EE78-4BAE-94EA-EBE4BB118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909" y="2335192"/>
            <a:ext cx="9792182" cy="218761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lIns="914400" tIns="91440" rIns="914400" anchor="ctr"/>
          <a:lstStyle>
            <a:lvl1pPr algn="ctr">
              <a:defRPr sz="5400" b="1" cap="all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185806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3FAF69-7EBE-817B-DCEA-4A1595820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-7515"/>
            <a:ext cx="4661648" cy="6871651"/>
          </a:xfrm>
          <a:prstGeom prst="rect">
            <a:avLst/>
          </a:prstGeom>
          <a:solidFill>
            <a:srgbClr val="4769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20FC4D-FDE2-42C3-B907-27B071B649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6608" y="804862"/>
            <a:ext cx="3401992" cy="5121375"/>
          </a:xfrm>
          <a:prstGeom prst="rect">
            <a:avLst/>
          </a:prstGeom>
          <a:ln w="28575">
            <a:noFill/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4F9403-8AE5-DF79-EFCF-E99EABB8341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579338" y="804863"/>
            <a:ext cx="5716587" cy="5248276"/>
          </a:xfrm>
          <a:prstGeom prst="rect">
            <a:avLst/>
          </a:prstGeom>
        </p:spPr>
        <p:txBody>
          <a:bodyPr anchor="ctr"/>
          <a:lstStyle>
            <a:lvl1pPr marL="283464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1pPr>
            <a:lvl2pPr marL="73152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2pPr>
            <a:lvl3pPr marL="109728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146304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4pPr>
            <a:lvl5pPr marL="18288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38E30C9-543F-4532-B571-2F2EF52E7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E2F8B6B-A63E-448F-86E5-CF3F12A29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EC1D779-DE8A-45DF-9A79-70F63DD6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212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50298920-F98C-4AFF-A39F-BB5644F96E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772276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06EC1-D867-4113-B1E4-72ADCC4B1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4747" y="2365057"/>
            <a:ext cx="4377400" cy="2160644"/>
          </a:xfrm>
          <a:prstGeom prst="rect">
            <a:avLst/>
          </a:prstGeom>
          <a:gradFill>
            <a:gsLst>
              <a:gs pos="50000">
                <a:schemeClr val="accent1">
                  <a:lumMod val="5000"/>
                  <a:lumOff val="95000"/>
                  <a:alpha val="0"/>
                </a:schemeClr>
              </a:gs>
              <a:gs pos="50000">
                <a:schemeClr val="accent5">
                  <a:alpha val="10000"/>
                </a:schemeClr>
              </a:gs>
            </a:gsLst>
            <a:lin ang="0" scaled="0"/>
          </a:gradFill>
          <a:ln w="28575">
            <a:solidFill>
              <a:schemeClr val="bg1"/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B3EFFF7-FFC6-16DF-B4AB-DD5A1A1DA9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7896" y="0"/>
            <a:ext cx="3344379" cy="6858000"/>
          </a:xfrm>
          <a:custGeom>
            <a:avLst/>
            <a:gdLst>
              <a:gd name="connsiteX0" fmla="*/ 0 w 3344379"/>
              <a:gd name="connsiteY0" fmla="*/ 0 h 6858000"/>
              <a:gd name="connsiteX1" fmla="*/ 3344379 w 3344379"/>
              <a:gd name="connsiteY1" fmla="*/ 0 h 6858000"/>
              <a:gd name="connsiteX2" fmla="*/ 3344379 w 3344379"/>
              <a:gd name="connsiteY2" fmla="*/ 6858000 h 6858000"/>
              <a:gd name="connsiteX3" fmla="*/ 0 w 334437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4379" h="6858000">
                <a:moveTo>
                  <a:pt x="0" y="0"/>
                </a:moveTo>
                <a:lnTo>
                  <a:pt x="3344379" y="0"/>
                </a:lnTo>
                <a:lnTo>
                  <a:pt x="334437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1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 dirty="0"/>
              <a:t>Blank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6E802E-B214-0AE3-69C8-CBCA885C70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35900" y="2071688"/>
            <a:ext cx="3773488" cy="273208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1pPr>
            <a:lvl2pPr marL="4572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2pPr>
            <a:lvl3pPr marL="9144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3pPr>
            <a:lvl4pPr marL="13716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4pPr>
            <a:lvl5pPr marL="18288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0398655-42A6-4DBC-9542-9A8D10B44A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FF7C44B-1689-4CA8-B0BC-0671EA127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D6105C8-7607-448C-9CD2-9CA33B49B4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1298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2728A58-8DE2-4B1C-B6CA-F2AED56F45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2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D7CAC-EE78-4BAE-94EA-EBE4BB118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909" y="2335192"/>
            <a:ext cx="9792182" cy="2187616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lIns="914400" tIns="182880" rIns="914400" anchor="ctr"/>
          <a:lstStyle>
            <a:lvl1pPr algn="ctr">
              <a:defRPr sz="5400" b="1" cap="all" spc="100" baseline="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8497877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AED10-F37C-48B3-A407-EDC6878C71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47727" y="2060294"/>
            <a:ext cx="4359795" cy="2141316"/>
          </a:xfrm>
          <a:prstGeom prst="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ED8B338-CD86-47FF-A4B9-9EE6A11AFB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9009"/>
            <a:ext cx="5521124" cy="687858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20D097E-45D7-422E-A8D1-635C7DE9A9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70878" y="4550199"/>
            <a:ext cx="4359795" cy="179016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b="1" cap="all" spc="100" baseline="0">
                <a:solidFill>
                  <a:schemeClr val="accent4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19507D12-915D-42C7-9250-F3912C1CAE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4520C17-104B-4F9D-B1D8-2FA4676B3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19F9CF7-C4CD-4EEB-A49F-1820A981A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1505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A5AC9-F6E1-46F9-8810-475475E17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4980" y="706056"/>
            <a:ext cx="6323957" cy="108802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52C02D9-C262-43C0-BE24-402661B059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4495801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C3273F-AE8F-21E6-A06E-52686D65496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135563" y="2291786"/>
            <a:ext cx="3017837" cy="39672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1pPr>
            <a:lvl2pPr marL="283464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2pPr>
            <a:lvl3pPr marL="6858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3pPr>
            <a:lvl4pPr marL="11430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4pPr>
            <a:lvl5pPr marL="16002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011C768-FB8E-F917-0CF9-C9B7DA4CAA6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473281" y="2294680"/>
            <a:ext cx="3136127" cy="39672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1pPr>
            <a:lvl2pPr marL="283464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2pPr>
            <a:lvl3pPr marL="6858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3pPr>
            <a:lvl4pPr marL="11430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4pPr>
            <a:lvl5pPr marL="16002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61AB9D5A-1951-48B0-9CAE-84FC869BE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3AEF9F4B-0EB4-4C9F-9159-80E393F3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6BC4F905-196D-4DFF-9947-C56088B56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2409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FD970D0-182D-96E3-04B5-5D634F9C4F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AEFB40-063A-41A7-9581-865BBE62C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6143"/>
            <a:ext cx="10515600" cy="1229033"/>
          </a:xfrm>
          <a:prstGeom prst="rect">
            <a:avLst/>
          </a:prstGeom>
        </p:spPr>
        <p:txBody>
          <a:bodyPr anchor="b"/>
          <a:lstStyle>
            <a:lvl1pPr algn="ctr">
              <a:defRPr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E453354-6167-7227-F443-F984688CC4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49775" y="2858625"/>
            <a:ext cx="3941763" cy="3338513"/>
          </a:xfrm>
          <a:prstGeom prst="rect">
            <a:avLst/>
          </a:prstGeom>
        </p:spPr>
        <p:txBody>
          <a:bodyPr/>
          <a:lstStyle>
            <a:lvl1pPr marL="347472" indent="-347472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800" spc="100" baseline="0"/>
            </a:lvl1pPr>
            <a:lvl2pPr marL="685800" indent="-347472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600" spc="100" baseline="0"/>
            </a:lvl2pPr>
            <a:lvl3pPr marL="1143000" indent="-347472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  <a:defRPr sz="1400" spc="100" baseline="0"/>
            </a:lvl3pPr>
            <a:lvl4pPr marL="1600200" indent="-347472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  <a:defRPr sz="1200" spc="100" baseline="0"/>
            </a:lvl4pPr>
            <a:lvl5pPr marL="2057400" indent="-347472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romanLcPeriod"/>
              <a:defRPr sz="12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DDA14B5C-C6A4-65FB-34DD-E1C0FF465FF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342681" y="2858625"/>
            <a:ext cx="6011119" cy="3338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None/>
              <a:defRPr sz="1800" spc="100" baseline="0"/>
            </a:lvl1pPr>
            <a:lvl2pPr marL="285750" indent="-2857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spc="100" baseline="0"/>
            </a:lvl2pPr>
            <a:lvl3pPr marL="685800" indent="-2857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spc="100" baseline="0"/>
            </a:lvl3pPr>
            <a:lvl4pPr marL="1143000" indent="-2857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spc="100" baseline="0"/>
            </a:lvl4pPr>
            <a:lvl5pPr marL="1600200" indent="-2857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0" name="Date Placeholder 3">
            <a:extLst>
              <a:ext uri="{FF2B5EF4-FFF2-40B4-BE49-F238E27FC236}">
                <a16:creationId xmlns:a16="http://schemas.microsoft.com/office/drawing/2014/main" id="{573EDDB2-8AC2-4A88-95EE-20082E77DE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1" name="Footer Placeholder 4">
            <a:extLst>
              <a:ext uri="{FF2B5EF4-FFF2-40B4-BE49-F238E27FC236}">
                <a16:creationId xmlns:a16="http://schemas.microsoft.com/office/drawing/2014/main" id="{325A34CF-B8DC-4A28-86BC-8D450E3D3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42" name="Slide Number Placeholder 5">
            <a:extLst>
              <a:ext uri="{FF2B5EF4-FFF2-40B4-BE49-F238E27FC236}">
                <a16:creationId xmlns:a16="http://schemas.microsoft.com/office/drawing/2014/main" id="{3F009426-0603-4EF7-8DE1-0CA50818F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7798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1E109A-BBBE-498A-AC65-464AAF571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766915"/>
            <a:ext cx="2782529" cy="21630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408009F-7441-4960-8688-598E553778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64796" y="960385"/>
            <a:ext cx="6341212" cy="196962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721A019-F5C2-4A15-A6AE-C03209D1D7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716594"/>
            <a:ext cx="12192000" cy="31414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FE1DF53-32D0-456E-8221-7FCD23325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C108F1B-58C5-43B6-8251-B1392CA9A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530B1E0-03D4-4E5B-A2A7-903B17B30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323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5E8994-67B0-7A02-C300-323269156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32671" y="0"/>
            <a:ext cx="7659329" cy="6858000"/>
          </a:xfrm>
          <a:prstGeom prst="rect">
            <a:avLst/>
          </a:prstGeom>
          <a:solidFill>
            <a:schemeClr val="accent2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D96D4A-16D3-4C35-A383-2DF039D54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91" y="787869"/>
            <a:ext cx="2743200" cy="2142144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EA6B5C4-24E3-C021-071B-DFF6C6CC49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3449" y="3429000"/>
            <a:ext cx="2920796" cy="29273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1pPr>
            <a:lvl2pPr marL="4572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600" spc="100" baseline="0"/>
            </a:lvl2pPr>
            <a:lvl3pPr marL="9144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400" spc="100" baseline="0"/>
            </a:lvl3pPr>
            <a:lvl4pPr marL="13716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200" spc="100" baseline="0"/>
            </a:lvl4pPr>
            <a:lvl5pPr marL="18288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2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F255611-8280-41F3-A5FA-821E144AEA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220928" y="787869"/>
            <a:ext cx="6292646" cy="54322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600" cap="all" baseline="0">
                <a:solidFill>
                  <a:schemeClr val="accent5">
                    <a:lumMod val="50000"/>
                  </a:schemeClr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accent5">
                    <a:lumMod val="50000"/>
                  </a:schemeClr>
                </a:solidFill>
              </a:defRPr>
            </a:lvl3pPr>
            <a:lvl4pPr marL="13716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4pPr>
            <a:lvl5pPr marL="18288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453DB9-3C4B-4136-96D2-08A7D5AD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464841-801A-499A-BFD2-9731D2D8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78F9D-CD73-4D53-A871-D6C0B643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1384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225E-57F6-4605-A684-F9B30F1F66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0559" y="1"/>
            <a:ext cx="4952999" cy="2182482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lIns="731520" rIns="731520"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93927AF-DF09-4CE5-8767-B2ECF0215B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42932" y="0"/>
            <a:ext cx="7249067" cy="21824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E8D114B-8AAB-41D6-AFCF-750066A652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28" y="2924355"/>
            <a:ext cx="3769525" cy="3300645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E5C19A-AE6A-FEDE-6B3C-9B1701F4C5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3262" y="2932801"/>
            <a:ext cx="6411912" cy="3300851"/>
          </a:xfrm>
          <a:prstGeom prst="rect">
            <a:avLst/>
          </a:prstGeom>
        </p:spPr>
        <p:txBody>
          <a:bodyPr/>
          <a:lstStyle>
            <a:lvl1pPr marL="283464" indent="-283464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800" spc="100" baseline="0"/>
            </a:lvl1pPr>
            <a:lvl2pPr marL="914400" indent="-283464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800" spc="100" baseline="0"/>
            </a:lvl2pPr>
            <a:lvl3pPr marL="1371600" indent="-283464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800" spc="100" baseline="0"/>
            </a:lvl3pPr>
            <a:lvl4pPr marL="1828800" indent="-283464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800" spc="100" baseline="0"/>
            </a:lvl4pPr>
            <a:lvl5pPr marL="2286000" indent="-283464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8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751D887-2419-4911-A7CC-9B5A598D7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8B214E0-C574-4CE5-8FF0-E0F965A4A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C033920-FB08-49F3-8A75-14E68EF78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0231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96722F2-1968-8B82-9382-187D808D9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F6663C8-5425-48D7-9E9D-F2B794222F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1541"/>
            <a:ext cx="10515600" cy="1215894"/>
          </a:xfrm>
          <a:prstGeom prst="rect">
            <a:avLst/>
          </a:prstGeom>
        </p:spPr>
        <p:txBody>
          <a:bodyPr anchor="b"/>
          <a:lstStyle>
            <a:lvl1pPr algn="ctr">
              <a:defRPr sz="2400" cap="all" spc="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E7176063-74EF-4FC1-A687-2F5900412F55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859468" y="2674190"/>
            <a:ext cx="10494331" cy="36058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58ECB-2935-45B1-80F1-ED38302C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FC42CC-A62B-40E8-907A-F15D7C216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E0735-85DE-48C3-8FE9-0754F9AB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1120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06EC1-D867-4113-B1E4-72ADCC4B1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0061" y="1541398"/>
            <a:ext cx="4442603" cy="212482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34C23C4D-3C16-4A17-BF8A-A9C4E2F013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30061" y="3984426"/>
            <a:ext cx="4442603" cy="2424999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50298920-F98C-4AFF-A39F-BB5644F96E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71736" y="0"/>
            <a:ext cx="5420263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839310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2B855-528A-4029-ADFD-F44A400CDBA9}" type="datetimeFigureOut">
              <a:rPr lang="en-US" smtClean="0"/>
              <a:t>1/13/26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93AF7C8-FB1D-4650-838F-188B1BC38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90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3" r:id="rId18"/>
    <p:sldLayoutId id="2147483662" r:id="rId19"/>
    <p:sldLayoutId id="2147483663" r:id="rId20"/>
    <p:sldLayoutId id="2147483666" r:id="rId21"/>
    <p:sldLayoutId id="2147483667" r:id="rId22"/>
    <p:sldLayoutId id="2147483668" r:id="rId23"/>
    <p:sldLayoutId id="2147483669" r:id="rId24"/>
    <p:sldLayoutId id="2147483670" r:id="rId25"/>
    <p:sldLayoutId id="2147483671" r:id="rId26"/>
    <p:sldLayoutId id="2147483672" r:id="rId27"/>
    <p:sldLayoutId id="2147483673" r:id="rId2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Close-up of a green field">
            <a:extLst>
              <a:ext uri="{FF2B5EF4-FFF2-40B4-BE49-F238E27FC236}">
                <a16:creationId xmlns:a16="http://schemas.microsoft.com/office/drawing/2014/main" id="{FE4A4B5C-D71A-0CFA-A601-EB93F13F5AA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50000"/>
          </a:blip>
          <a:srcRect/>
          <a:stretch/>
        </p:blipFill>
        <p:spPr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C0147929-8D39-DAA9-C3C5-4829D9C31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374904"/>
            <a:ext cx="10725912" cy="5961888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 take on Agricultural labor markets</a:t>
            </a:r>
            <a:b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n-US" sz="12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 </a:t>
            </a:r>
            <a:b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n-US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North Valley Nut Conference</a:t>
            </a:r>
            <a:br>
              <a:rPr lang="en-US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n-US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January 14, 2026</a:t>
            </a:r>
            <a:br>
              <a:rPr lang="en-US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b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n-US" sz="3200" i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Greg Jones</a:t>
            </a:r>
            <a:br>
              <a:rPr lang="en-US" sz="1800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en-US" sz="1800" b="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Farmer | Economics Lecturer | Tehama County Supervisor</a:t>
            </a:r>
          </a:p>
        </p:txBody>
      </p:sp>
    </p:spTree>
    <p:extLst>
      <p:ext uri="{BB962C8B-B14F-4D97-AF65-F5344CB8AC3E}">
        <p14:creationId xmlns:p14="http://schemas.microsoft.com/office/powerpoint/2010/main" val="1760268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BECDB-2B3F-E197-DF06-7624D0BF5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C8E19-C2A8-C914-1AA6-89F2ECCCC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9" name="Picture Placeholder 12">
            <a:extLst>
              <a:ext uri="{FF2B5EF4-FFF2-40B4-BE49-F238E27FC236}">
                <a16:creationId xmlns:a16="http://schemas.microsoft.com/office/drawing/2014/main" id="{B8D071E7-9653-E406-9B55-941F0F6AEC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4" r="3994"/>
          <a:stretch>
            <a:fillRect/>
          </a:stretch>
        </p:blipFill>
        <p:spPr>
          <a:xfrm>
            <a:off x="451108" y="1101217"/>
            <a:ext cx="4283676" cy="46555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4565C9C-92CC-5EEA-0FE3-86FCDD220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662" y="496570"/>
            <a:ext cx="5249111" cy="586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207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BA62F-9428-7C83-5956-89EB16A11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317" y="804863"/>
            <a:ext cx="3401992" cy="5121375"/>
          </a:xfrm>
        </p:spPr>
        <p:txBody>
          <a:bodyPr/>
          <a:lstStyle/>
          <a:p>
            <a:r>
              <a:rPr lang="en-US" dirty="0"/>
              <a:t>What comes to mind with industry leaders?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0E7F4-E77D-FB4A-7EB4-A29253AECC8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14320" y="402170"/>
            <a:ext cx="4636079" cy="5248276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Concerns:</a:t>
            </a:r>
          </a:p>
          <a:p>
            <a:pPr marL="0" indent="0">
              <a:buNone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Rising costs tied to AB 1066 (change in overtime pay for agricultural workers)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Higher wages and compliance burdens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Increased uncertainty and risk in availability of workforce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C2721-16E3-19C9-3BC1-C75ACF4A53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811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70331-7B5B-2E4D-8A59-68B372DEB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224" y="793607"/>
            <a:ext cx="9556558" cy="388077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5200" dirty="0"/>
              <a:t>Three Structural Realities</a:t>
            </a:r>
          </a:p>
          <a:p>
            <a:pPr marL="0" indent="0" algn="ctr">
              <a:buNone/>
            </a:pPr>
            <a:endParaRPr lang="en-US" sz="5200" dirty="0"/>
          </a:p>
          <a:p>
            <a:pPr marL="0" indent="0" algn="ctr">
              <a:buNone/>
            </a:pP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Labor scarcity is about wages and opportunity costs</a:t>
            </a:r>
          </a:p>
          <a:p>
            <a:pPr marL="0" indent="0">
              <a:buNone/>
            </a:pPr>
            <a:endParaRPr lang="en-US" sz="1300" dirty="0"/>
          </a:p>
          <a:p>
            <a:pPr marL="742950" indent="-742950">
              <a:buFont typeface="+mj-lt"/>
              <a:buAutoNum type="arabicPeriod" startAt="2"/>
            </a:pPr>
            <a:r>
              <a:rPr lang="en-US" sz="3600" dirty="0"/>
              <a:t>Technology substitutes for labor</a:t>
            </a:r>
          </a:p>
          <a:p>
            <a:pPr marL="0" indent="0">
              <a:buNone/>
            </a:pPr>
            <a:endParaRPr lang="en-US" sz="1300" dirty="0"/>
          </a:p>
          <a:p>
            <a:pPr marL="742950" indent="-742950">
              <a:buFont typeface="+mj-lt"/>
              <a:buAutoNum type="arabicPeriod" startAt="3"/>
            </a:pPr>
            <a:r>
              <a:rPr lang="en-US" sz="3600" dirty="0"/>
              <a:t>This is a reoccurring economic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E615C8-4429-6AED-65D6-7D1C5C512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663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6B069-33D7-E086-E327-3CB4D497A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68388"/>
            <a:ext cx="8596668" cy="13208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LABOR SCARCITY </a:t>
            </a:r>
            <a:r>
              <a:rPr lang="en-US" sz="6000" dirty="0">
                <a:solidFill>
                  <a:schemeClr val="accent4">
                    <a:lumMod val="50000"/>
                  </a:schemeClr>
                </a:solidFill>
              </a:rPr>
              <a:t>≠</a:t>
            </a:r>
            <a:r>
              <a:rPr lang="en-US" dirty="0">
                <a:solidFill>
                  <a:schemeClr val="tx1"/>
                </a:solidFill>
              </a:rPr>
              <a:t> LACK OF WORKERS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CD88B-AFE2-0720-9922-37EC92A62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3" y="2160589"/>
            <a:ext cx="5520267" cy="38807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i="1" dirty="0"/>
              <a:t>George Borjas Framework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There is not a “shortage” of people willing to work—there is a shortage of native-born workers at market wages</a:t>
            </a:r>
          </a:p>
          <a:p>
            <a:pPr marL="0" indent="0">
              <a:buNone/>
            </a:pPr>
            <a:endParaRPr lang="en-US" sz="7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Opportunity Costs are higher today — farm work is competing with modern labor markets</a:t>
            </a:r>
          </a:p>
          <a:p>
            <a:pPr marL="400050" lvl="1" indent="0">
              <a:buNone/>
            </a:pPr>
            <a:r>
              <a:rPr lang="en-US" sz="1300" i="1" dirty="0"/>
              <a:t>Farm wages ≥ best alternative wage</a:t>
            </a:r>
          </a:p>
          <a:p>
            <a:pPr marL="0" indent="0">
              <a:buNone/>
            </a:pPr>
            <a:endParaRPr lang="en-US" sz="700" i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Rising wages do not “fix” scarcity. </a:t>
            </a:r>
          </a:p>
          <a:p>
            <a:pPr marL="400050" lvl="1" indent="0">
              <a:buNone/>
            </a:pPr>
            <a:r>
              <a:rPr lang="en-US" sz="1300" i="1" dirty="0"/>
              <a:t>Farm work remains seasonal, physical intense, and overtime unpredictable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2C288F-2B51-6742-B222-1FFB95BF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C4BB7B8-790C-A1C2-10C8-6DAF290AD94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87817">
            <a:off x="6406688" y="2463461"/>
            <a:ext cx="3034017" cy="296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606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6843A-0B7F-CDEB-6EE0-EA4174881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When Labor Gets Risky, Capital Responds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80773-58FB-55B6-4611-F2C39CBC40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5953" y="1569461"/>
            <a:ext cx="7016557" cy="3880772"/>
          </a:xfrm>
        </p:spPr>
        <p:txBody>
          <a:bodyPr>
            <a:normAutofit/>
          </a:bodyPr>
          <a:lstStyle/>
          <a:p>
            <a:r>
              <a:rPr lang="en-US" dirty="0"/>
              <a:t>What happens when labor becomes?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Scarce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Expensive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Uncertain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 lvl="1">
              <a:buFont typeface="Wingdings" panose="05000000000000000000" pitchFamily="2" charset="2"/>
              <a:buChar char="è"/>
            </a:pPr>
            <a:r>
              <a:rPr lang="en-US" sz="1800" dirty="0">
                <a:sym typeface="Wingdings" panose="05000000000000000000" pitchFamily="2" charset="2"/>
              </a:rPr>
              <a:t>Capital substitutes for labor</a:t>
            </a:r>
          </a:p>
          <a:p>
            <a:pPr marL="800100" lvl="2" indent="0">
              <a:buNone/>
            </a:pPr>
            <a:r>
              <a:rPr lang="en-US" sz="1600" dirty="0">
                <a:sym typeface="Wingdings" panose="05000000000000000000" pitchFamily="2" charset="2"/>
              </a:rPr>
              <a:t>“It is not ideological, it’s arithmetic”</a:t>
            </a:r>
            <a:r>
              <a:rPr lang="en-US" dirty="0">
                <a:sym typeface="Wingdings" panose="05000000000000000000" pitchFamily="2" charset="2"/>
              </a:rPr>
              <a:t>	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29E24F-53C7-A97D-CCB5-C9AF74D469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7014" y="4743501"/>
            <a:ext cx="8066078" cy="1670642"/>
          </a:xfrm>
        </p:spPr>
        <p:txBody>
          <a:bodyPr>
            <a:normAutofit/>
          </a:bodyPr>
          <a:lstStyle/>
          <a:p>
            <a:r>
              <a:rPr lang="en-US" dirty="0"/>
              <a:t>NOTEBLY </a:t>
            </a:r>
            <a:r>
              <a:rPr lang="en-US" sz="1600" dirty="0"/>
              <a:t>it is these reasons why California has moved toward capital-intensive commodities (e.g. tree nuts, rice) and away from labor intensive commodities (e.g. stone fruits).</a:t>
            </a:r>
          </a:p>
          <a:p>
            <a:pPr marL="400050" lvl="1" indent="0">
              <a:buNone/>
            </a:pPr>
            <a:r>
              <a:rPr lang="en-US" dirty="0"/>
              <a:t>Our Ricardian advantages have evolved over the past 50 years.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D7C1A7-24D4-D860-CEC9-351400EEC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145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9949B-316A-CECA-E9BB-2A2DCA6EC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Technology Favors Scale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78B2C-E71D-F713-0A4C-32904F75D5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791133"/>
            <a:ext cx="5289357" cy="3880772"/>
          </a:xfrm>
        </p:spPr>
        <p:txBody>
          <a:bodyPr>
            <a:normAutofit/>
          </a:bodyPr>
          <a:lstStyle/>
          <a:p>
            <a:r>
              <a:rPr lang="en-US" dirty="0"/>
              <a:t>Automation has: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High Fixed costs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Low marginal costs 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From the producer’s view: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ym typeface="Wingdings" panose="05000000000000000000" pitchFamily="2" charset="2"/>
              </a:rPr>
              <a:t>Capital must be paid for before harvest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ym typeface="Wingdings" panose="05000000000000000000" pitchFamily="2" charset="2"/>
              </a:rPr>
              <a:t>Labor risk is replaced with capital risk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ym typeface="Wingdings" panose="05000000000000000000" pitchFamily="2" charset="2"/>
              </a:rPr>
              <a:t>Under-utilized equipment is expensive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FF9EF32-C09A-0563-8C9E-3717A97BFC9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25887" y="1606407"/>
            <a:ext cx="2588918" cy="388143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3FDF63-F476-9104-6134-47398FB8F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960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B0D9A-9F21-FA36-AA2A-FE3E0CD48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61" y="727448"/>
            <a:ext cx="8561003" cy="865143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This Has Happened Before: The Luddites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DCBBAA-9CB8-2AE0-694F-3DA01E63FA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8295" y="2500040"/>
            <a:ext cx="4124469" cy="1845772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1779B-F2B1-08CD-11CC-36CE1731B3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6344" y="2437475"/>
            <a:ext cx="4944534" cy="4420525"/>
          </a:xfrm>
        </p:spPr>
        <p:txBody>
          <a:bodyPr>
            <a:normAutofit/>
          </a:bodyPr>
          <a:lstStyle/>
          <a:p>
            <a:r>
              <a:rPr lang="en-US" sz="1800" dirty="0"/>
              <a:t>Early 1800s textile workers:</a:t>
            </a:r>
          </a:p>
          <a:p>
            <a:endParaRPr lang="en-US" sz="800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Protested mechanization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Feared job loss &amp; wage pressure</a:t>
            </a:r>
          </a:p>
          <a:p>
            <a:endParaRPr lang="en-US" dirty="0"/>
          </a:p>
          <a:p>
            <a:r>
              <a:rPr lang="en-US" sz="1800" dirty="0"/>
              <a:t>Outcome: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Higher productivity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Lower prices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Higher long-run incomes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7156AA-84B7-F8E6-C65C-685E48521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81027A5-37C1-C508-FF2D-EE308A2BEE8F}"/>
              </a:ext>
            </a:extLst>
          </p:cNvPr>
          <p:cNvSpPr txBox="1">
            <a:spLocks/>
          </p:cNvSpPr>
          <p:nvPr/>
        </p:nvSpPr>
        <p:spPr>
          <a:xfrm>
            <a:off x="5518294" y="4135004"/>
            <a:ext cx="4124469" cy="907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06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126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189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251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314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2377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19944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6503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  <a:p>
            <a:pPr algn="ctr"/>
            <a:r>
              <a:rPr lang="en-US" dirty="0"/>
              <a:t>This is a process of “creative destruction”, and the story repeats itself.   </a:t>
            </a:r>
          </a:p>
        </p:txBody>
      </p:sp>
    </p:spTree>
    <p:extLst>
      <p:ext uri="{BB962C8B-B14F-4D97-AF65-F5344CB8AC3E}">
        <p14:creationId xmlns:p14="http://schemas.microsoft.com/office/powerpoint/2010/main" val="1401499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71681-00CB-50F2-E132-88FB433A4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Agriculture Consolidates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0D77C-51B1-B832-39C8-2D47DE91078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914320" y="677961"/>
            <a:ext cx="5716587" cy="524827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you combine: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Wage-based labor scarcity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Automation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High Fixed Costs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Markets move toward: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Larger, capital-intensive operations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Contracting and specialization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Fewer owner-operators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-This reflects equilibrium, not deliberate design-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479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0D679-D370-A209-0E2A-8831B6720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88" y="235380"/>
            <a:ext cx="10515600" cy="1229033"/>
          </a:xfrm>
        </p:spPr>
        <p:txBody>
          <a:bodyPr>
            <a:normAutofit fontScale="90000"/>
          </a:bodyPr>
          <a:lstStyle/>
          <a:p>
            <a:br>
              <a:rPr lang="en-US" sz="3600" dirty="0">
                <a:solidFill>
                  <a:schemeClr val="tx1"/>
                </a:solidFill>
              </a:rPr>
            </a:b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The Real Policy Question: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How do we adapt?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6E502B-BA8E-C9AF-E3ED-5C0A397B114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2507" y="2978698"/>
            <a:ext cx="5763493" cy="198123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Agricultural labor is moving toward: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Few workers per unit of output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Higher skill, higher use of capital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Greater Reliance on automation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B363C6-404A-5686-3F93-CA4228FA524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530111" y="2978697"/>
            <a:ext cx="3545287" cy="3338513"/>
          </a:xfrm>
        </p:spPr>
        <p:txBody>
          <a:bodyPr/>
          <a:lstStyle/>
          <a:p>
            <a:r>
              <a:rPr lang="en-US" sz="2400" dirty="0"/>
              <a:t>This trajectory is: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Long-run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Market-driven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Largely irreversible</a:t>
            </a:r>
          </a:p>
        </p:txBody>
      </p:sp>
    </p:spTree>
    <p:extLst>
      <p:ext uri="{BB962C8B-B14F-4D97-AF65-F5344CB8AC3E}">
        <p14:creationId xmlns:p14="http://schemas.microsoft.com/office/powerpoint/2010/main" val="1446359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AF5EF-097A-A492-381E-4225BDC2A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8A4BC-248A-74C0-9E5A-10066FA65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88" y="235380"/>
            <a:ext cx="10515600" cy="1229033"/>
          </a:xfrm>
        </p:spPr>
        <p:txBody>
          <a:bodyPr>
            <a:noAutofit/>
          </a:bodyPr>
          <a:lstStyle/>
          <a:p>
            <a:br>
              <a:rPr lang="en-US" sz="4800">
                <a:solidFill>
                  <a:schemeClr val="tx1"/>
                </a:solidFill>
              </a:rPr>
            </a:br>
            <a:r>
              <a:rPr lang="en-US" sz="4800">
                <a:solidFill>
                  <a:schemeClr val="tx1"/>
                </a:solidFill>
              </a:rPr>
              <a:t>Policy?</a:t>
            </a:r>
            <a:endParaRPr lang="en-US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55CE7-2536-BD1A-5A60-ADA6AC3DDAC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2507" y="2978698"/>
            <a:ext cx="9541166" cy="198123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Cost-sharing grants for equipment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Cooperative ownership models for high cost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Accelerated Depreciation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8828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422</Words>
  <Application>Microsoft Office PowerPoint</Application>
  <PresentationFormat>Widescreen</PresentationFormat>
  <Paragraphs>89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Facet</vt:lpstr>
      <vt:lpstr>A take on Agricultural labor markets   North Valley Nut Conference January 14, 2026  Greg Jones Farmer | Economics Lecturer | Tehama County Supervisor</vt:lpstr>
      <vt:lpstr>PowerPoint Presentation</vt:lpstr>
      <vt:lpstr>What comes to mind with industry leaders?</vt:lpstr>
      <vt:lpstr>PowerPoint Presentation</vt:lpstr>
      <vt:lpstr>LABOR SCARCITY ≠ LACK OF WORKERS</vt:lpstr>
      <vt:lpstr>When Labor Gets Risky, Capital Responds</vt:lpstr>
      <vt:lpstr>Technology Favors Scale </vt:lpstr>
      <vt:lpstr>This Has Happened Before: The Luddites </vt:lpstr>
      <vt:lpstr>Why Agriculture Consolidates </vt:lpstr>
      <vt:lpstr>  The Real Policy Question: How do we adapt?</vt:lpstr>
      <vt:lpstr> Policy?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take on Agricultural labor markets   North Valley Nut Conference January 14, 2026  Greg Jones Farmer | Economics Lecturer | Tehama County Supervisor</dc:title>
  <dc:creator>Gregory Jones</dc:creator>
  <cp:lastModifiedBy>Jones, Gregory</cp:lastModifiedBy>
  <cp:revision>4</cp:revision>
  <dcterms:created xsi:type="dcterms:W3CDTF">2026-01-14T00:30:04Z</dcterms:created>
  <dcterms:modified xsi:type="dcterms:W3CDTF">2026-01-14T04:58:01Z</dcterms:modified>
</cp:coreProperties>
</file>